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63" r:id="rId3"/>
    <p:sldId id="258" r:id="rId4"/>
    <p:sldId id="260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3" autoAdjust="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1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September 9,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September 9,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September 9,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September 9,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September 9, 2015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September 9,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September 9,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September 9,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September 9,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September 9,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September 9,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September 9,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Happy endings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4800600"/>
            <a:ext cx="7410557" cy="914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How to write an essay conclusion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47592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b="1" dirty="0" smtClean="0">
                <a:latin typeface="Century"/>
                <a:cs typeface="Century"/>
              </a:rPr>
              <a:t>1. Reiterate the main points of your essay</a:t>
            </a:r>
            <a:r>
              <a:rPr lang="en-US" sz="3000" b="1" dirty="0">
                <a:latin typeface="Century"/>
                <a:cs typeface="Century"/>
              </a:rPr>
              <a:t/>
            </a:r>
            <a:br>
              <a:rPr lang="en-US" sz="3000" b="1" dirty="0">
                <a:latin typeface="Century"/>
                <a:cs typeface="Century"/>
              </a:rPr>
            </a:br>
            <a:r>
              <a:rPr lang="en-US" sz="3000" b="1" dirty="0" smtClean="0">
                <a:latin typeface="Century"/>
                <a:cs typeface="Century"/>
              </a:rPr>
              <a:t/>
            </a:r>
            <a:br>
              <a:rPr lang="en-US" sz="3000" b="1" dirty="0" smtClean="0">
                <a:latin typeface="Century"/>
                <a:cs typeface="Century"/>
              </a:rPr>
            </a:br>
            <a:r>
              <a:rPr lang="en-US" sz="3000" b="1" dirty="0" smtClean="0">
                <a:latin typeface="Century"/>
                <a:cs typeface="Century"/>
              </a:rPr>
              <a:t>2. Lead to a conclusion that sticks with the theme of your essay, but takes it in a slightly different direction</a:t>
            </a:r>
            <a:br>
              <a:rPr lang="en-US" sz="3000" b="1" dirty="0" smtClean="0">
                <a:latin typeface="Century"/>
                <a:cs typeface="Century"/>
              </a:rPr>
            </a:br>
            <a:r>
              <a:rPr lang="en-US" sz="3000" b="1" dirty="0">
                <a:latin typeface="Century"/>
                <a:cs typeface="Century"/>
              </a:rPr>
              <a:t/>
            </a:r>
            <a:br>
              <a:rPr lang="en-US" sz="3000" b="1" dirty="0">
                <a:latin typeface="Century"/>
                <a:cs typeface="Century"/>
              </a:rPr>
            </a:br>
            <a:r>
              <a:rPr lang="en-US" sz="3000" b="1" dirty="0" smtClean="0">
                <a:latin typeface="Century"/>
                <a:cs typeface="Century"/>
              </a:rPr>
              <a:t>3. the golden word: </a:t>
            </a:r>
            <a:r>
              <a:rPr lang="en-US" sz="3000" b="1" dirty="0" smtClean="0">
                <a:solidFill>
                  <a:srgbClr val="FF6600"/>
                </a:solidFill>
                <a:latin typeface="Century"/>
                <a:cs typeface="Century"/>
              </a:rPr>
              <a:t>“so…”</a:t>
            </a:r>
            <a:endParaRPr lang="en-US" sz="3000" b="1" dirty="0">
              <a:solidFill>
                <a:srgbClr val="FF6600"/>
              </a:solidFill>
              <a:latin typeface="Century"/>
              <a:cs typeface="Century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In your </a:t>
            </a:r>
            <a:r>
              <a:rPr lang="en-US" sz="4000" dirty="0" err="1" smtClean="0"/>
              <a:t>concluSION</a:t>
            </a:r>
            <a:r>
              <a:rPr lang="en-US" sz="4000" dirty="0" smtClean="0"/>
              <a:t>: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05708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6782" y="676315"/>
            <a:ext cx="7900745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After arriving home from the movies one night, I decided that I was not going to be a moviegoer anymore. I was tired of the problems involved in getting to the movies and dealing with the theater itself and some of the patrons. The next day I arranged to have cable TV service installed in my home. I may now see movies a bit later than other people, but I'll be more relaxed watching box office hits in the comfort of my own living room.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6233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other words…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1</a:t>
            </a:r>
            <a:r>
              <a:rPr lang="en-US" baseline="30000" dirty="0" smtClean="0">
                <a:solidFill>
                  <a:srgbClr val="0000FF"/>
                </a:solidFill>
              </a:rPr>
              <a:t>st</a:t>
            </a:r>
            <a:r>
              <a:rPr lang="en-US" dirty="0" smtClean="0">
                <a:solidFill>
                  <a:srgbClr val="0000FF"/>
                </a:solidFill>
              </a:rPr>
              <a:t> 4 paragraphs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Going to movies in the theater is an annoying experience, and I’ve grown tired of it.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conclusion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SO…</a:t>
            </a:r>
          </a:p>
          <a:p>
            <a:endParaRPr lang="en-US" sz="3200" dirty="0" smtClean="0"/>
          </a:p>
          <a:p>
            <a:r>
              <a:rPr lang="en-US" sz="3200" dirty="0" smtClean="0"/>
              <a:t>I decided to watch movies at home instead.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26709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59771" y="511360"/>
            <a:ext cx="7570860" cy="4832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"Thick darkness," "thread of the spider," and "vulture eye" are three images that Poe used in "The Tell-Tale Heart" to stimulate a reader's senses. </a:t>
            </a:r>
            <a:r>
              <a:rPr lang="en-US" sz="2800" b="1" dirty="0" smtClean="0"/>
              <a:t>Poe </a:t>
            </a:r>
            <a:r>
              <a:rPr lang="en-US" sz="2800" b="1" dirty="0"/>
              <a:t>wanted the reader to see and feel real life. </a:t>
            </a:r>
            <a:r>
              <a:rPr lang="en-US" sz="2800" b="1" dirty="0" smtClean="0"/>
              <a:t>He </a:t>
            </a:r>
            <a:r>
              <a:rPr lang="en-US" sz="2800" b="1" dirty="0"/>
              <a:t>used concrete imagery rather than vague abstract words to describe settings and people. </a:t>
            </a:r>
            <a:r>
              <a:rPr lang="en-US" sz="2800" b="1" dirty="0" smtClean="0"/>
              <a:t>If </a:t>
            </a:r>
            <a:r>
              <a:rPr lang="en-US" sz="2800" b="1" dirty="0"/>
              <a:t>Edgar Allan Poe was one of Stephen King's teachers, then readers of King owe a debt of gratitude to that nineteenth-century creator of horror stories.</a:t>
            </a:r>
            <a:r>
              <a:rPr lang="en-US" sz="2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078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other words…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1</a:t>
            </a:r>
            <a:r>
              <a:rPr lang="en-US" baseline="30000" dirty="0">
                <a:solidFill>
                  <a:srgbClr val="0000FF"/>
                </a:solidFill>
              </a:rPr>
              <a:t>st</a:t>
            </a:r>
            <a:r>
              <a:rPr lang="en-US" dirty="0">
                <a:solidFill>
                  <a:srgbClr val="0000FF"/>
                </a:solidFill>
              </a:rPr>
              <a:t> 4 </a:t>
            </a:r>
            <a:r>
              <a:rPr lang="en-US" dirty="0" smtClean="0">
                <a:solidFill>
                  <a:srgbClr val="0000FF"/>
                </a:solidFill>
              </a:rPr>
              <a:t>paragraphs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Edgar Allan Poe was a master of establishing mood in horror and suspense stories.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conclusion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SO…</a:t>
            </a:r>
          </a:p>
          <a:p>
            <a:endParaRPr lang="en-US" sz="3200" dirty="0"/>
          </a:p>
          <a:p>
            <a:r>
              <a:rPr lang="en-US" sz="3200" dirty="0" smtClean="0"/>
              <a:t>Modern writers who work in the same genre owe a debt to him.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78172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latin typeface="Century"/>
                <a:cs typeface="Century"/>
              </a:rPr>
              <a:t>Write the following sentence:</a:t>
            </a:r>
            <a:br>
              <a:rPr lang="en-US" sz="2800" b="1" dirty="0" smtClean="0">
                <a:latin typeface="Century"/>
                <a:cs typeface="Century"/>
              </a:rPr>
            </a:br>
            <a:r>
              <a:rPr lang="en-US" sz="2800" b="1" dirty="0" smtClean="0">
                <a:latin typeface="Century"/>
                <a:cs typeface="Century"/>
              </a:rPr>
              <a:t/>
            </a:r>
            <a:br>
              <a:rPr lang="en-US" sz="2800" b="1" dirty="0" smtClean="0">
                <a:latin typeface="Century"/>
                <a:cs typeface="Century"/>
              </a:rPr>
            </a:br>
            <a:r>
              <a:rPr lang="en-US" sz="2800" b="1" dirty="0" smtClean="0">
                <a:latin typeface="Century"/>
                <a:cs typeface="Century"/>
              </a:rPr>
              <a:t>“in ‘the cask of amontillado,’ </a:t>
            </a:r>
            <a:r>
              <a:rPr lang="en-US" sz="2800" b="1" dirty="0" err="1" smtClean="0">
                <a:latin typeface="Century"/>
                <a:cs typeface="Century"/>
              </a:rPr>
              <a:t>edgar</a:t>
            </a:r>
            <a:r>
              <a:rPr lang="en-US" sz="2800" b="1" dirty="0" smtClean="0">
                <a:latin typeface="Century"/>
                <a:cs typeface="Century"/>
              </a:rPr>
              <a:t> </a:t>
            </a:r>
            <a:r>
              <a:rPr lang="en-US" sz="2800" b="1" dirty="0" err="1" smtClean="0">
                <a:latin typeface="Century"/>
                <a:cs typeface="Century"/>
              </a:rPr>
              <a:t>allan</a:t>
            </a:r>
            <a:r>
              <a:rPr lang="en-US" sz="2800" b="1" dirty="0" smtClean="0">
                <a:latin typeface="Century"/>
                <a:cs typeface="Century"/>
              </a:rPr>
              <a:t> </a:t>
            </a:r>
            <a:r>
              <a:rPr lang="en-US" sz="2800" b="1" dirty="0" err="1" smtClean="0">
                <a:latin typeface="Century"/>
                <a:cs typeface="Century"/>
              </a:rPr>
              <a:t>poe</a:t>
            </a:r>
            <a:r>
              <a:rPr lang="en-US" sz="2800" b="1" dirty="0" smtClean="0">
                <a:latin typeface="Century"/>
                <a:cs typeface="Century"/>
              </a:rPr>
              <a:t> establishes a mood that is suspenseful, eerie and sinister…</a:t>
            </a:r>
            <a:r>
              <a:rPr lang="en-US" sz="2800" b="1" dirty="0">
                <a:latin typeface="Century"/>
                <a:cs typeface="Century"/>
              </a:rPr>
              <a:t/>
            </a:r>
            <a:br>
              <a:rPr lang="en-US" sz="2800" b="1" dirty="0">
                <a:latin typeface="Century"/>
                <a:cs typeface="Century"/>
              </a:rPr>
            </a:br>
            <a:r>
              <a:rPr lang="en-US" sz="2800" b="1" dirty="0" smtClean="0">
                <a:latin typeface="Century"/>
                <a:cs typeface="Century"/>
              </a:rPr>
              <a:t/>
            </a:r>
            <a:br>
              <a:rPr lang="en-US" sz="2800" b="1" dirty="0" smtClean="0">
                <a:latin typeface="Century"/>
                <a:cs typeface="Century"/>
              </a:rPr>
            </a:br>
            <a:r>
              <a:rPr lang="en-US" sz="2800" b="1" dirty="0" smtClean="0">
                <a:latin typeface="Century"/>
                <a:cs typeface="Century"/>
              </a:rPr>
              <a:t>…so _____________________________________.”</a:t>
            </a:r>
            <a:endParaRPr lang="en-US" sz="2800" b="1" dirty="0">
              <a:latin typeface="Century"/>
              <a:cs typeface="Century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For your conclusion, then…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0285090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22</TotalTime>
  <Words>236</Words>
  <Application>Microsoft Macintosh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Essential</vt:lpstr>
      <vt:lpstr>Happy endings</vt:lpstr>
      <vt:lpstr>1. Reiterate the main points of your essay  2. Lead to a conclusion that sticks with the theme of your essay, but takes it in a slightly different direction  3. the golden word: “so…”</vt:lpstr>
      <vt:lpstr>PowerPoint Presentation</vt:lpstr>
      <vt:lpstr>In other words…</vt:lpstr>
      <vt:lpstr>PowerPoint Presentation</vt:lpstr>
      <vt:lpstr>In other words…</vt:lpstr>
      <vt:lpstr>Write the following sentence:  “in ‘the cask of amontillado,’ edgar allan poe establishes a mood that is suspenseful, eerie and sinister…  …so _____________________________________.”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Happy endings</dc:title>
  <dc:creator>mchs wizard</dc:creator>
  <cp:lastModifiedBy>mchs wizard</cp:lastModifiedBy>
  <cp:revision>13</cp:revision>
  <dcterms:created xsi:type="dcterms:W3CDTF">2015-09-09T19:02:54Z</dcterms:created>
  <dcterms:modified xsi:type="dcterms:W3CDTF">2015-09-09T19:25:11Z</dcterms:modified>
</cp:coreProperties>
</file>